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5" r:id="rId4"/>
    <p:sldId id="256" r:id="rId5"/>
    <p:sldId id="260" r:id="rId6"/>
    <p:sldId id="261" r:id="rId7"/>
    <p:sldId id="263" r:id="rId8"/>
    <p:sldId id="262" r:id="rId9"/>
    <p:sldId id="264" r:id="rId10"/>
    <p:sldId id="266" r:id="rId11"/>
    <p:sldId id="267" r:id="rId12"/>
    <p:sldId id="272" r:id="rId13"/>
    <p:sldId id="268" r:id="rId14"/>
    <p:sldId id="269" r:id="rId15"/>
    <p:sldId id="270"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85" d="100"/>
          <a:sy n="85" d="100"/>
        </p:scale>
        <p:origin x="518" y="-29"/>
      </p:cViewPr>
      <p:guideLst/>
    </p:cSldViewPr>
  </p:slideViewPr>
  <p:notesTextViewPr>
    <p:cViewPr>
      <p:scale>
        <a:sx n="1" d="1"/>
        <a:sy n="1" d="1"/>
      </p:scale>
      <p:origin x="0" y="0"/>
    </p:cViewPr>
  </p:notesTextViewPr>
  <p:sorterViewPr>
    <p:cViewPr>
      <p:scale>
        <a:sx n="52" d="100"/>
        <a:sy n="52"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26C20-6EFB-4C25-9E9C-1FFB81935E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732CCBFD-9271-45C9-9729-287837772C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52B3B800-5F0D-4AE2-AE2C-EBFDD86CB5C4}"/>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39722DA7-CDF0-49D1-A0E3-643EE8BAD7CB}"/>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41018D43-034B-4CF9-9286-4A1B2F7136CE}"/>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9322846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86DFF7-4788-4907-8287-6163CC428916}"/>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233C625-BBC3-40B7-9B9F-2DDC6C3DBB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C943FB89-DEFF-491E-9997-A4F07ED59C74}"/>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ABEE969D-9BBF-4BBE-B508-6000EF7A916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280445A-44F4-4D45-A17E-3668C69C2F23}"/>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2015465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D908223-1492-477D-A553-7918B940A77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E9834A7-6D97-4881-9A29-D42823C41F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18666971-26D5-49EA-91D0-09A6432C9166}"/>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5FB4B2C1-8ADB-433F-B859-5BA7AB62B4F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73C7D305-2324-42DC-960F-CFB135726705}"/>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16256018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84DC84-67A4-43E3-8D80-BBADB068639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85B356B5-1833-4476-8ABA-753AC8A70E7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A698F43F-B84F-4F86-B355-BD0EEB20BE38}"/>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5FF03B38-269C-4E4D-88A3-ED487FE3D606}"/>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0A6B345-3DD4-471F-8E77-FB6574ADADBE}"/>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3074406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AC01D5-A1FA-4AEE-AE49-E08F3F4FD10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BB914748-224D-481A-8EE0-8E0BD32057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373380-B519-4C5D-86F3-9978F93A4F98}"/>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5A6FB3D7-361F-4C0F-A696-AD9F18721419}"/>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BBC379-9DDE-436E-9341-4258F4F7F333}"/>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41308290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EE116A-1AC0-4FB8-A147-91B21128786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1EC06940-B855-47A9-B269-440571097C1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75D46BA7-8240-4E9D-ADCA-07CB81668C4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33228277-1D99-44AF-8FB4-1C0FF844AA86}"/>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6" name="Footer Placeholder 5">
            <a:extLst>
              <a:ext uri="{FF2B5EF4-FFF2-40B4-BE49-F238E27FC236}">
                <a16:creationId xmlns:a16="http://schemas.microsoft.com/office/drawing/2014/main" id="{4C711475-C411-44A7-84CD-ADC0A402797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404F556-4321-4AA6-9DCE-A71C7941347D}"/>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1354011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8A314D-087A-4314-B2B0-FF5870F5F271}"/>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321C4BBC-5BEC-4076-868B-B00FF1577E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C242668-ABE6-4F05-A2A6-AA939BD420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B9C80B05-E528-42D6-9265-3F0DC2A74D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E148BD2-1E87-4CC7-9732-848D9ACD91B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02B6976F-53E0-4C73-9A6D-3A1F062A8B20}"/>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8" name="Footer Placeholder 7">
            <a:extLst>
              <a:ext uri="{FF2B5EF4-FFF2-40B4-BE49-F238E27FC236}">
                <a16:creationId xmlns:a16="http://schemas.microsoft.com/office/drawing/2014/main" id="{5C93C78F-0351-465B-8D4D-8A43E8AAC58C}"/>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0E6BF8B7-BDEC-461F-BF2A-08AB78F62DC1}"/>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808400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3B542-692F-4596-9AB6-9679E2A2B4B1}"/>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40E20164-AD6F-41EA-B7B3-39BF20DD008D}"/>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4" name="Footer Placeholder 3">
            <a:extLst>
              <a:ext uri="{FF2B5EF4-FFF2-40B4-BE49-F238E27FC236}">
                <a16:creationId xmlns:a16="http://schemas.microsoft.com/office/drawing/2014/main" id="{9046779D-58FE-426A-A06F-60C9F6506FAA}"/>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F0E0BF45-1070-4B19-8DC2-9B3C17EDD9E1}"/>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12040226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88A40F0-A96F-4C30-A9C1-EB6283E52225}"/>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3" name="Footer Placeholder 2">
            <a:extLst>
              <a:ext uri="{FF2B5EF4-FFF2-40B4-BE49-F238E27FC236}">
                <a16:creationId xmlns:a16="http://schemas.microsoft.com/office/drawing/2014/main" id="{4ACDE5F1-B726-4371-97BF-7BDBCF9A1E6E}"/>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DFCD133-4A8E-4152-97E6-65F0DC5A296A}"/>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2758561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A16697-3CA2-4B47-B531-7E7EDE3976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CE1A5E01-418D-4147-9485-B13FDD32E2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78D5CC77-CF40-4C2D-AEF5-29C5C5185B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04717B4-A9E9-4408-8FBA-D707C8CB61DD}"/>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6" name="Footer Placeholder 5">
            <a:extLst>
              <a:ext uri="{FF2B5EF4-FFF2-40B4-BE49-F238E27FC236}">
                <a16:creationId xmlns:a16="http://schemas.microsoft.com/office/drawing/2014/main" id="{15961F18-71F5-4795-8E92-C165FE7207D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F1CD4E05-997B-412E-B112-1D87B61E5CBF}"/>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1496365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72D1-65A2-45D4-8735-A6C4428B38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C2AEB18F-B262-41DF-B4D0-A9DD72CC7A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A7E2107E-9726-4DE2-926F-3D3600843BB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A636B63-0841-4CD9-A6D0-1B7E73CC03DF}"/>
              </a:ext>
            </a:extLst>
          </p:cNvPr>
          <p:cNvSpPr>
            <a:spLocks noGrp="1"/>
          </p:cNvSpPr>
          <p:nvPr>
            <p:ph type="dt" sz="half" idx="10"/>
          </p:nvPr>
        </p:nvSpPr>
        <p:spPr/>
        <p:txBody>
          <a:bodyPr/>
          <a:lstStyle/>
          <a:p>
            <a:fld id="{0D1CAE12-EAC2-4B38-A4B5-ACB3F7F39DAE}" type="datetimeFigureOut">
              <a:rPr lang="en-IN" smtClean="0"/>
              <a:t>26-04-2020</a:t>
            </a:fld>
            <a:endParaRPr lang="en-IN"/>
          </a:p>
        </p:txBody>
      </p:sp>
      <p:sp>
        <p:nvSpPr>
          <p:cNvPr id="6" name="Footer Placeholder 5">
            <a:extLst>
              <a:ext uri="{FF2B5EF4-FFF2-40B4-BE49-F238E27FC236}">
                <a16:creationId xmlns:a16="http://schemas.microsoft.com/office/drawing/2014/main" id="{1AC6C4D9-A87D-47FF-85A5-2CCE97554FF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66295CB-1CA9-413B-9D68-D2A23AAF50C2}"/>
              </a:ext>
            </a:extLst>
          </p:cNvPr>
          <p:cNvSpPr>
            <a:spLocks noGrp="1"/>
          </p:cNvSpPr>
          <p:nvPr>
            <p:ph type="sldNum" sz="quarter" idx="12"/>
          </p:nvPr>
        </p:nvSpPr>
        <p:spPr/>
        <p:txBody>
          <a:bodyPr/>
          <a:lstStyle/>
          <a:p>
            <a:fld id="{C518DFD1-3DF5-4F0B-9572-5EB9AAFDCEED}" type="slidenum">
              <a:rPr lang="en-IN" smtClean="0"/>
              <a:t>‹#›</a:t>
            </a:fld>
            <a:endParaRPr lang="en-IN"/>
          </a:p>
        </p:txBody>
      </p:sp>
    </p:spTree>
    <p:extLst>
      <p:ext uri="{BB962C8B-B14F-4D97-AF65-F5344CB8AC3E}">
        <p14:creationId xmlns:p14="http://schemas.microsoft.com/office/powerpoint/2010/main" val="2434486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DD2CD84-9CBD-4555-9891-B4693EA83E4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941D3D40-F6CC-41D0-AD1F-99F2C6667F3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280D2BE-6EA3-4524-9DDE-B42D8572D42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1CAE12-EAC2-4B38-A4B5-ACB3F7F39DAE}" type="datetimeFigureOut">
              <a:rPr lang="en-IN" smtClean="0"/>
              <a:t>26-04-2020</a:t>
            </a:fld>
            <a:endParaRPr lang="en-IN"/>
          </a:p>
        </p:txBody>
      </p:sp>
      <p:sp>
        <p:nvSpPr>
          <p:cNvPr id="5" name="Footer Placeholder 4">
            <a:extLst>
              <a:ext uri="{FF2B5EF4-FFF2-40B4-BE49-F238E27FC236}">
                <a16:creationId xmlns:a16="http://schemas.microsoft.com/office/drawing/2014/main" id="{B9E29754-B609-424A-A4AE-ED1FA022D32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24AEB2F5-5E7B-4F85-968D-0BEEDD9BA1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18DFD1-3DF5-4F0B-9572-5EB9AAFDCEED}" type="slidenum">
              <a:rPr lang="en-IN" smtClean="0"/>
              <a:t>‹#›</a:t>
            </a:fld>
            <a:endParaRPr lang="en-IN"/>
          </a:p>
        </p:txBody>
      </p:sp>
    </p:spTree>
    <p:extLst>
      <p:ext uri="{BB962C8B-B14F-4D97-AF65-F5344CB8AC3E}">
        <p14:creationId xmlns:p14="http://schemas.microsoft.com/office/powerpoint/2010/main" val="32216973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CD9EC3E-2440-415D-BFCB-7570FCE973EF}"/>
              </a:ext>
            </a:extLst>
          </p:cNvPr>
          <p:cNvSpPr txBox="1"/>
          <p:nvPr/>
        </p:nvSpPr>
        <p:spPr>
          <a:xfrm>
            <a:off x="3629891" y="581891"/>
            <a:ext cx="4562764" cy="2308324"/>
          </a:xfrm>
          <a:prstGeom prst="rect">
            <a:avLst/>
          </a:prstGeom>
          <a:noFill/>
        </p:spPr>
        <p:txBody>
          <a:bodyPr wrap="square" rtlCol="0">
            <a:spAutoFit/>
          </a:bodyPr>
          <a:lstStyle/>
          <a:p>
            <a:r>
              <a:rPr lang="en-IN" dirty="0"/>
              <a:t>   </a:t>
            </a:r>
            <a:r>
              <a:rPr lang="en-IN" sz="2800" dirty="0">
                <a:latin typeface="Times New Roman" panose="02020603050405020304" pitchFamily="18" charset="0"/>
                <a:cs typeface="Times New Roman" panose="02020603050405020304" pitchFamily="18" charset="0"/>
              </a:rPr>
              <a:t>General Foundation Course </a:t>
            </a:r>
          </a:p>
          <a:p>
            <a:r>
              <a:rPr lang="en-IN" sz="2800" dirty="0">
                <a:latin typeface="Times New Roman" panose="02020603050405020304" pitchFamily="18" charset="0"/>
                <a:cs typeface="Times New Roman" panose="02020603050405020304" pitchFamily="18" charset="0"/>
              </a:rPr>
              <a:t>    ( Environmental Studies)</a:t>
            </a:r>
          </a:p>
          <a:p>
            <a:r>
              <a:rPr lang="en-IN" sz="2800" dirty="0"/>
              <a:t>               </a:t>
            </a:r>
            <a:r>
              <a:rPr lang="en-IN" dirty="0"/>
              <a:t>  IV Semester </a:t>
            </a:r>
          </a:p>
          <a:p>
            <a:endParaRPr lang="en-IN" dirty="0"/>
          </a:p>
          <a:p>
            <a:endParaRPr lang="en-IN" dirty="0"/>
          </a:p>
          <a:p>
            <a:pPr algn="ctr"/>
            <a:r>
              <a:rPr lang="en-IN" sz="2400" dirty="0">
                <a:latin typeface="Times New Roman" panose="02020603050405020304" pitchFamily="18" charset="0"/>
                <a:cs typeface="Times New Roman" panose="02020603050405020304" pitchFamily="18" charset="0"/>
              </a:rPr>
              <a:t>Y.K. College, </a:t>
            </a:r>
            <a:r>
              <a:rPr lang="en-IN" sz="2400" dirty="0" err="1">
                <a:latin typeface="Times New Roman" panose="02020603050405020304" pitchFamily="18" charset="0"/>
                <a:cs typeface="Times New Roman" panose="02020603050405020304" pitchFamily="18" charset="0"/>
              </a:rPr>
              <a:t>Wangjing</a:t>
            </a:r>
            <a:endParaRPr lang="en-IN" sz="2400" dirty="0">
              <a:latin typeface="Times New Roman" panose="02020603050405020304" pitchFamily="18" charset="0"/>
              <a:cs typeface="Times New Roman" panose="02020603050405020304" pitchFamily="18" charset="0"/>
            </a:endParaRPr>
          </a:p>
        </p:txBody>
      </p:sp>
      <p:pic>
        <p:nvPicPr>
          <p:cNvPr id="3" name="Picture 2">
            <a:extLst>
              <a:ext uri="{FF2B5EF4-FFF2-40B4-BE49-F238E27FC236}">
                <a16:creationId xmlns:a16="http://schemas.microsoft.com/office/drawing/2014/main" id="{CBD2E756-F19A-4D0E-A108-93BFD12A00CA}"/>
              </a:ext>
            </a:extLst>
          </p:cNvPr>
          <p:cNvPicPr>
            <a:picLocks noChangeAspect="1"/>
          </p:cNvPicPr>
          <p:nvPr/>
        </p:nvPicPr>
        <p:blipFill>
          <a:blip r:embed="rId2"/>
          <a:stretch>
            <a:fillRect/>
          </a:stretch>
        </p:blipFill>
        <p:spPr>
          <a:xfrm>
            <a:off x="4688775" y="3429000"/>
            <a:ext cx="2286000" cy="2000250"/>
          </a:xfrm>
          <a:prstGeom prst="rect">
            <a:avLst/>
          </a:prstGeom>
        </p:spPr>
      </p:pic>
    </p:spTree>
    <p:extLst>
      <p:ext uri="{BB962C8B-B14F-4D97-AF65-F5344CB8AC3E}">
        <p14:creationId xmlns:p14="http://schemas.microsoft.com/office/powerpoint/2010/main" val="26889526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6533525-0E28-49AB-A5F6-28AAB9F97BF8}"/>
              </a:ext>
            </a:extLst>
          </p:cNvPr>
          <p:cNvSpPr txBox="1"/>
          <p:nvPr/>
        </p:nvSpPr>
        <p:spPr>
          <a:xfrm>
            <a:off x="2785850" y="2466509"/>
            <a:ext cx="6954982" cy="523220"/>
          </a:xfrm>
          <a:prstGeom prst="rect">
            <a:avLst/>
          </a:prstGeom>
          <a:noFill/>
        </p:spPr>
        <p:txBody>
          <a:bodyPr wrap="square" rtlCol="0">
            <a:spAutoFit/>
          </a:bodyPr>
          <a:lstStyle/>
          <a:p>
            <a:r>
              <a:rPr lang="en-IN" sz="2800" b="1" dirty="0">
                <a:latin typeface="Times New Roman" panose="02020603050405020304" pitchFamily="18" charset="0"/>
                <a:cs typeface="Times New Roman" panose="02020603050405020304" pitchFamily="18" charset="0"/>
              </a:rPr>
              <a:t>NEED  FOR  PUBLIC  AWARENESS</a:t>
            </a:r>
          </a:p>
        </p:txBody>
      </p:sp>
    </p:spTree>
    <p:extLst>
      <p:ext uri="{BB962C8B-B14F-4D97-AF65-F5344CB8AC3E}">
        <p14:creationId xmlns:p14="http://schemas.microsoft.com/office/powerpoint/2010/main" val="8826826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10D9F74-2FA4-4013-86BD-565076749040}"/>
              </a:ext>
            </a:extLst>
          </p:cNvPr>
          <p:cNvSpPr txBox="1"/>
          <p:nvPr/>
        </p:nvSpPr>
        <p:spPr>
          <a:xfrm>
            <a:off x="942108" y="554182"/>
            <a:ext cx="10289309" cy="5539978"/>
          </a:xfrm>
          <a:prstGeom prst="rect">
            <a:avLst/>
          </a:prstGeom>
          <a:noFill/>
        </p:spPr>
        <p:txBody>
          <a:bodyPr wrap="square" rtlCol="0">
            <a:spAutoFit/>
          </a:bodyPr>
          <a:lstStyle/>
          <a:p>
            <a:pPr algn="just">
              <a:lnSpc>
                <a:spcPct val="150000"/>
              </a:lnSpc>
            </a:pPr>
            <a:r>
              <a:rPr lang="en-IN" dirty="0">
                <a:latin typeface="Times New Roman" panose="02020603050405020304" pitchFamily="18" charset="0"/>
                <a:cs typeface="Times New Roman" panose="02020603050405020304" pitchFamily="18" charset="0"/>
              </a:rPr>
              <a:t>As the earth’s natural resources are rapidly utilized and our environment is being increasingly degraded by human activities or anthropogenic sources, it is evident that something needs to be done. We often feel that managing all this is something that the Government should do. But if we continue to endanger our environment there is no way by which government can perform all these clean up functions.</a:t>
            </a:r>
          </a:p>
          <a:p>
            <a:pPr algn="just">
              <a:lnSpc>
                <a:spcPct val="150000"/>
              </a:lnSpc>
            </a:pPr>
            <a:r>
              <a:rPr lang="en-IN" dirty="0">
                <a:latin typeface="Times New Roman" panose="02020603050405020304" pitchFamily="18" charset="0"/>
                <a:cs typeface="Times New Roman" panose="02020603050405020304" pitchFamily="18" charset="0"/>
              </a:rPr>
              <a:t>It is the prevention of environmental degradation that must become a part of all  our lives. Protecting our environment is economically more viable than cleaning it up once it is damage.</a:t>
            </a:r>
          </a:p>
          <a:p>
            <a:pPr algn="just">
              <a:lnSpc>
                <a:spcPct val="150000"/>
              </a:lnSpc>
            </a:pPr>
            <a:r>
              <a:rPr lang="en-IN" dirty="0">
                <a:latin typeface="Times New Roman" panose="02020603050405020304" pitchFamily="18" charset="0"/>
                <a:cs typeface="Times New Roman" panose="02020603050405020304" pitchFamily="18" charset="0"/>
              </a:rPr>
              <a:t> It is possible only when public are aware about the ecological and environmental issues. For example; Ban the littering of plastics (polythene) cannot be successful until the people understands the environmental implications of the same. Public should understand about the fact that if we degrade our environment we are harming ourselves. It is the duty of an educated people to educate others  about the adverse effects on environment. Everyone needs to make aware and motivate each and every individual for environmental consciousness.</a:t>
            </a:r>
          </a:p>
          <a:p>
            <a:endParaRPr lang="en-IN" sz="1200" b="1" dirty="0">
              <a:latin typeface="Times New Roman" panose="02020603050405020304" pitchFamily="18" charset="0"/>
              <a:cs typeface="Times New Roman" panose="02020603050405020304" pitchFamily="18" charset="0"/>
            </a:endParaRPr>
          </a:p>
          <a:p>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19782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CDF6BFB-D345-4818-A4C5-657873749FC7}"/>
              </a:ext>
            </a:extLst>
          </p:cNvPr>
          <p:cNvSpPr/>
          <p:nvPr/>
        </p:nvSpPr>
        <p:spPr>
          <a:xfrm>
            <a:off x="744071" y="784934"/>
            <a:ext cx="10309412" cy="3782061"/>
          </a:xfrm>
          <a:prstGeom prst="rect">
            <a:avLst/>
          </a:prstGeom>
        </p:spPr>
        <p:txBody>
          <a:bodyPr wrap="square">
            <a:spAutoFit/>
          </a:bodyPr>
          <a:lstStyle/>
          <a:p>
            <a:pPr algn="just">
              <a:lnSpc>
                <a:spcPct val="150000"/>
              </a:lnSpc>
            </a:pPr>
            <a:r>
              <a:rPr lang="en-IN" dirty="0">
                <a:latin typeface="Times New Roman" panose="02020603050405020304" pitchFamily="18" charset="0"/>
                <a:cs typeface="Times New Roman" panose="02020603050405020304" pitchFamily="18" charset="0"/>
              </a:rPr>
              <a:t>Thus, individually we can play a major role in the management of environment which can only be possible through public awareness. Mass media such as newspapers, radio and television strongly influence public opinion. We can reduce the wastage of natural resources through proper functioning. We can act as watchdogs that inform the government about the sources that lead to pollution and degradation of the environment.  </a:t>
            </a:r>
          </a:p>
          <a:p>
            <a:pPr algn="just">
              <a:lnSpc>
                <a:spcPct val="150000"/>
              </a:lnSpc>
            </a:pPr>
            <a:endParaRPr lang="en-IN" dirty="0">
              <a:latin typeface="Times New Roman" panose="02020603050405020304" pitchFamily="18" charset="0"/>
              <a:cs typeface="Times New Roman" panose="02020603050405020304" pitchFamily="18" charset="0"/>
            </a:endParaRPr>
          </a:p>
          <a:p>
            <a:pPr algn="just">
              <a:lnSpc>
                <a:spcPct val="150000"/>
              </a:lnSpc>
            </a:pPr>
            <a:r>
              <a:rPr lang="en-IN" dirty="0">
                <a:latin typeface="Times New Roman" panose="02020603050405020304" pitchFamily="18" charset="0"/>
                <a:cs typeface="Times New Roman" panose="02020603050405020304" pitchFamily="18" charset="0"/>
              </a:rPr>
              <a:t>Several Government and Non-Governmental Organisations (NGOs) are working towards environmental protection in our country. They have created a growing interest in environmental protection and conservation of nature and natural resources.</a:t>
            </a:r>
          </a:p>
          <a:p>
            <a:pPr algn="just">
              <a:lnSpc>
                <a:spcPct val="150000"/>
              </a:lnSpc>
            </a:pP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32049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1258B06-F731-474B-8DE6-3992209FAB1F}"/>
              </a:ext>
            </a:extLst>
          </p:cNvPr>
          <p:cNvSpPr/>
          <p:nvPr/>
        </p:nvSpPr>
        <p:spPr>
          <a:xfrm>
            <a:off x="926951" y="291474"/>
            <a:ext cx="9712959" cy="6275051"/>
          </a:xfrm>
          <a:prstGeom prst="rect">
            <a:avLst/>
          </a:prstGeom>
        </p:spPr>
        <p:txBody>
          <a:bodyPr wrap="square">
            <a:spAutoFit/>
          </a:bodyPr>
          <a:lstStyle/>
          <a:p>
            <a:endParaRPr lang="en-IN" b="1" dirty="0">
              <a:latin typeface="Times New Roman" panose="02020603050405020304" pitchFamily="18" charset="0"/>
              <a:cs typeface="Times New Roman" panose="02020603050405020304" pitchFamily="18" charset="0"/>
            </a:endParaRPr>
          </a:p>
          <a:p>
            <a:r>
              <a:rPr lang="en-IN" b="1" dirty="0">
                <a:latin typeface="Times New Roman" panose="02020603050405020304" pitchFamily="18" charset="0"/>
                <a:cs typeface="Times New Roman" panose="02020603050405020304" pitchFamily="18" charset="0"/>
              </a:rPr>
              <a:t>INSTITUTIONS IN ENVIRONMENT:</a:t>
            </a:r>
          </a:p>
          <a:p>
            <a:endParaRPr lang="en-IN" b="1" dirty="0">
              <a:latin typeface="Times New Roman" panose="02020603050405020304" pitchFamily="18" charset="0"/>
              <a:cs typeface="Times New Roman" panose="02020603050405020304" pitchFamily="18" charset="0"/>
            </a:endParaRP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Bombay Natural History Society (BNHS), Mumbai.</a:t>
            </a:r>
          </a:p>
          <a:p>
            <a:pPr marL="342900" indent="-342900">
              <a:lnSpc>
                <a:spcPct val="150000"/>
              </a:lnSpc>
              <a:buFont typeface="+mj-lt"/>
              <a:buAutoNum type="arabicPeriod"/>
            </a:pPr>
            <a:r>
              <a:rPr lang="en-IN" dirty="0" err="1">
                <a:latin typeface="Times New Roman" panose="02020603050405020304" pitchFamily="18" charset="0"/>
                <a:cs typeface="Times New Roman" panose="02020603050405020304" pitchFamily="18" charset="0"/>
              </a:rPr>
              <a:t>Botanival</a:t>
            </a:r>
            <a:r>
              <a:rPr lang="en-IN" dirty="0">
                <a:latin typeface="Times New Roman" panose="02020603050405020304" pitchFamily="18" charset="0"/>
                <a:cs typeface="Times New Roman" panose="02020603050405020304" pitchFamily="18" charset="0"/>
              </a:rPr>
              <a:t> Survey of India (BSI), Kolkata</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 Bharati Vidyapeeth Institute of Environment Education and research (BVIEER), Pune</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Central Pollution Control Board (CPCB), New Delhi</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Centre for Science and Environment (CSE), New Delhi</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Centre foe Environment Education (CEE), Ahmedabad</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Ministry of Environment and Forest (</a:t>
            </a:r>
            <a:r>
              <a:rPr lang="en-IN" dirty="0" err="1">
                <a:latin typeface="Times New Roman" panose="02020603050405020304" pitchFamily="18" charset="0"/>
                <a:cs typeface="Times New Roman" panose="02020603050405020304" pitchFamily="18" charset="0"/>
              </a:rPr>
              <a:t>MoEF</a:t>
            </a:r>
            <a:r>
              <a:rPr lang="en-IN" dirty="0">
                <a:latin typeface="Times New Roman" panose="02020603050405020304" pitchFamily="18" charset="0"/>
                <a:cs typeface="Times New Roman" panose="02020603050405020304" pitchFamily="18" charset="0"/>
              </a:rPr>
              <a:t>), New Delhi</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Environmental Information System (ENVIS)</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World Wide Fund for Nature-India (WWF-I), New Delhi.</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Wildlife Institute of India(WII), Dehradun</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Zoological Survey of India (ZSI), Kolkata</a:t>
            </a:r>
          </a:p>
          <a:p>
            <a:pPr marL="342900" indent="-342900">
              <a:lnSpc>
                <a:spcPct val="150000"/>
              </a:lnSpc>
              <a:buFont typeface="+mj-lt"/>
              <a:buAutoNum type="arabicPeriod"/>
            </a:pPr>
            <a:r>
              <a:rPr lang="en-IN" dirty="0">
                <a:latin typeface="Times New Roman" panose="02020603050405020304" pitchFamily="18" charset="0"/>
                <a:cs typeface="Times New Roman" panose="02020603050405020304" pitchFamily="18" charset="0"/>
              </a:rPr>
              <a:t>Salim Ali Centre for Ornithology And  Natural History ( SACON), Coimbatore.</a:t>
            </a:r>
          </a:p>
          <a:p>
            <a:pPr>
              <a:lnSpc>
                <a:spcPct val="150000"/>
              </a:lnSpc>
            </a:pPr>
            <a:r>
              <a:rPr lang="en-IN" b="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309768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DC34947-C848-404E-B1C8-9CE9443B76B2}"/>
              </a:ext>
            </a:extLst>
          </p:cNvPr>
          <p:cNvSpPr/>
          <p:nvPr/>
        </p:nvSpPr>
        <p:spPr>
          <a:xfrm>
            <a:off x="1091664" y="826254"/>
            <a:ext cx="9820176" cy="5355312"/>
          </a:xfrm>
          <a:prstGeom prst="rect">
            <a:avLst/>
          </a:prstGeom>
        </p:spPr>
        <p:txBody>
          <a:bodyPr wrap="square">
            <a:spAutoFit/>
          </a:bodyPr>
          <a:lstStyle/>
          <a:p>
            <a:pPr algn="just"/>
            <a:r>
              <a:rPr lang="en-IN" b="1" dirty="0">
                <a:latin typeface="Times New Roman" panose="02020603050405020304" pitchFamily="18" charset="0"/>
                <a:cs typeface="Times New Roman" panose="02020603050405020304" pitchFamily="18" charset="0"/>
              </a:rPr>
              <a:t>PEOPLE IN ENVIRONMENT:</a:t>
            </a:r>
          </a:p>
          <a:p>
            <a:pPr algn="just"/>
            <a:endParaRPr lang="en-IN" b="1" dirty="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IN" b="1" dirty="0">
                <a:latin typeface="Times New Roman" panose="02020603050405020304" pitchFamily="18" charset="0"/>
                <a:cs typeface="Times New Roman" panose="02020603050405020304" pitchFamily="18" charset="0"/>
              </a:rPr>
              <a:t>Salim Ali : </a:t>
            </a:r>
            <a:r>
              <a:rPr lang="en-IN" dirty="0">
                <a:latin typeface="Times New Roman" panose="02020603050405020304" pitchFamily="18" charset="0"/>
                <a:cs typeface="Times New Roman" panose="02020603050405020304" pitchFamily="18" charset="0"/>
              </a:rPr>
              <a:t>Our country’s leading conservation scientist and influenced environmental policies 		         in our country for over 50 years. He wrote several great books including the famous     	         Book of Indian Birds. His autobiography, Fall of a Sparrow should be read by every        	         nature enthusiast.</a:t>
            </a:r>
          </a:p>
          <a:p>
            <a:pPr marL="342900" indent="-342900" algn="just">
              <a:buFont typeface="+mj-lt"/>
              <a:buAutoNum type="arabicPeriod"/>
            </a:pPr>
            <a:endParaRPr lang="en-IN" dirty="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IN" b="1" dirty="0">
                <a:latin typeface="Times New Roman" panose="02020603050405020304" pitchFamily="18" charset="0"/>
                <a:cs typeface="Times New Roman" panose="02020603050405020304" pitchFamily="18" charset="0"/>
              </a:rPr>
              <a:t>Indira Gandhi: </a:t>
            </a:r>
            <a:r>
              <a:rPr lang="en-IN" dirty="0">
                <a:latin typeface="Times New Roman" panose="02020603050405020304" pitchFamily="18" charset="0"/>
                <a:cs typeface="Times New Roman" panose="02020603050405020304" pitchFamily="18" charset="0"/>
              </a:rPr>
              <a:t>She played a significant role in the preservation of  India’s wildlife. During her 		  tenure, India gained a name  for itself by being a player in the  Convention on 		                  International Trade in Endangered Species (CITIES) and other International 			  Environmental Treaties and Accords.</a:t>
            </a:r>
          </a:p>
          <a:p>
            <a:pPr marL="342900" indent="-342900" algn="just">
              <a:buFont typeface="+mj-lt"/>
              <a:buAutoNum type="arabicPeriod"/>
            </a:pPr>
            <a:endParaRPr lang="en-IN" dirty="0">
              <a:latin typeface="Times New Roman" panose="02020603050405020304" pitchFamily="18" charset="0"/>
              <a:cs typeface="Times New Roman" panose="02020603050405020304" pitchFamily="18" charset="0"/>
            </a:endParaRPr>
          </a:p>
          <a:p>
            <a:pPr marL="342900" indent="-342900" algn="just">
              <a:buFont typeface="+mj-lt"/>
              <a:buAutoNum type="arabicPeriod"/>
            </a:pPr>
            <a:r>
              <a:rPr lang="en-IN" b="1" dirty="0" err="1">
                <a:latin typeface="Times New Roman" panose="02020603050405020304" pitchFamily="18" charset="0"/>
                <a:cs typeface="Times New Roman" panose="02020603050405020304" pitchFamily="18" charset="0"/>
              </a:rPr>
              <a:t>Medha</a:t>
            </a:r>
            <a:r>
              <a:rPr lang="en-IN" b="1" dirty="0">
                <a:latin typeface="Times New Roman" panose="02020603050405020304" pitchFamily="18" charset="0"/>
                <a:cs typeface="Times New Roman" panose="02020603050405020304" pitchFamily="18" charset="0"/>
              </a:rPr>
              <a:t> Patkar</a:t>
            </a:r>
            <a:r>
              <a:rPr lang="en-IN" dirty="0">
                <a:latin typeface="Times New Roman" panose="02020603050405020304" pitchFamily="18" charset="0"/>
                <a:cs typeface="Times New Roman" panose="02020603050405020304" pitchFamily="18" charset="0"/>
              </a:rPr>
              <a:t>:  She is known as one of the rural India’s champions. She supported the cause of the 		down-trodden tribal people whose environment has been affected by dams on the 		Narmada River. She has been a central organizer and strategist for Narmada </a:t>
            </a:r>
            <a:r>
              <a:rPr lang="en-IN" dirty="0" err="1">
                <a:latin typeface="Times New Roman" panose="02020603050405020304" pitchFamily="18" charset="0"/>
                <a:cs typeface="Times New Roman" panose="02020603050405020304" pitchFamily="18" charset="0"/>
              </a:rPr>
              <a:t>Bachao</a:t>
            </a:r>
            <a:r>
              <a:rPr lang="en-IN" dirty="0">
                <a:latin typeface="Times New Roman" panose="02020603050405020304" pitchFamily="18" charset="0"/>
                <a:cs typeface="Times New Roman" panose="02020603050405020304" pitchFamily="18" charset="0"/>
              </a:rPr>
              <a:t> 		</a:t>
            </a:r>
            <a:r>
              <a:rPr lang="en-IN" dirty="0" err="1">
                <a:latin typeface="Times New Roman" panose="02020603050405020304" pitchFamily="18" charset="0"/>
                <a:cs typeface="Times New Roman" panose="02020603050405020304" pitchFamily="18" charset="0"/>
              </a:rPr>
              <a:t>Andolan</a:t>
            </a:r>
            <a:r>
              <a:rPr lang="en-IN" dirty="0">
                <a:latin typeface="Times New Roman" panose="02020603050405020304" pitchFamily="18" charset="0"/>
                <a:cs typeface="Times New Roman" panose="02020603050405020304" pitchFamily="18" charset="0"/>
              </a:rPr>
              <a:t> (NBA), a people’s movement organised to stop the construction of a series 		of dams planned for India’s largest westward flowing river, the Narmada.</a:t>
            </a:r>
          </a:p>
          <a:p>
            <a:pPr marL="342900" indent="-342900" algn="just">
              <a:buFont typeface="+mj-lt"/>
              <a:buAutoNum type="arabicPeriod"/>
            </a:pP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2969679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9E2E95F-A473-43C9-AC54-49E4511C4D7E}"/>
              </a:ext>
            </a:extLst>
          </p:cNvPr>
          <p:cNvSpPr txBox="1"/>
          <p:nvPr/>
        </p:nvSpPr>
        <p:spPr>
          <a:xfrm>
            <a:off x="940279" y="923026"/>
            <a:ext cx="9687464" cy="5305555"/>
          </a:xfrm>
          <a:prstGeom prst="rect">
            <a:avLst/>
          </a:prstGeom>
          <a:noFill/>
        </p:spPr>
        <p:txBody>
          <a:bodyPr wrap="square" rtlCol="0">
            <a:spAutoFit/>
          </a:bodyPr>
          <a:lstStyle/>
          <a:p>
            <a:r>
              <a:rPr lang="en-IN" b="1" dirty="0" err="1">
                <a:latin typeface="Times New Roman" panose="02020603050405020304" pitchFamily="18" charset="0"/>
                <a:cs typeface="Times New Roman" panose="02020603050405020304" pitchFamily="18" charset="0"/>
              </a:rPr>
              <a:t>Sunderlal</a:t>
            </a:r>
            <a:r>
              <a:rPr lang="en-IN" b="1" dirty="0">
                <a:latin typeface="Times New Roman" panose="02020603050405020304" pitchFamily="18" charset="0"/>
                <a:cs typeface="Times New Roman" panose="02020603050405020304" pitchFamily="18" charset="0"/>
              </a:rPr>
              <a:t> Bahuguna:</a:t>
            </a:r>
          </a:p>
          <a:p>
            <a:pPr algn="just">
              <a:lnSpc>
                <a:spcPct val="150000"/>
              </a:lnSpc>
            </a:pPr>
            <a:r>
              <a:rPr lang="en-IN" b="1" dirty="0">
                <a:latin typeface="Times New Roman" panose="02020603050405020304" pitchFamily="18" charset="0"/>
                <a:cs typeface="Times New Roman" panose="02020603050405020304" pitchFamily="18" charset="0"/>
              </a:rPr>
              <a:t> </a:t>
            </a:r>
            <a:r>
              <a:rPr lang="en-IN" dirty="0">
                <a:latin typeface="Times New Roman" panose="02020603050405020304" pitchFamily="18" charset="0"/>
                <a:cs typeface="Times New Roman" panose="02020603050405020304" pitchFamily="18" charset="0"/>
              </a:rPr>
              <a:t>He was the noted Garhwali, Uttarakhand environmentalist and  Chipko movement leader. The idea of Chipko movement was of his wife </a:t>
            </a:r>
            <a:r>
              <a:rPr lang="en-IN" dirty="0" err="1">
                <a:latin typeface="Times New Roman" panose="02020603050405020304" pitchFamily="18" charset="0"/>
                <a:cs typeface="Times New Roman" panose="02020603050405020304" pitchFamily="18" charset="0"/>
              </a:rPr>
              <a:t>Vimla</a:t>
            </a:r>
            <a:r>
              <a:rPr lang="en-IN" dirty="0">
                <a:latin typeface="Times New Roman" panose="02020603050405020304" pitchFamily="18" charset="0"/>
                <a:cs typeface="Times New Roman" panose="02020603050405020304" pitchFamily="18" charset="0"/>
              </a:rPr>
              <a:t> Bahuguna and the action was taken by him where the effort was to save areas of trees and forests from cutting by forest contractors. He coined the Chipko slogan “ Ecology is permanent economy” and is one of his contribution to the cause  and to the environmentalism in general. He was awarded Padma Vibhushan Award by Government of India for environment conservation and Right Livelihood Award for Chipko Movement. </a:t>
            </a:r>
          </a:p>
          <a:p>
            <a:pPr algn="just">
              <a:lnSpc>
                <a:spcPct val="150000"/>
              </a:lnSpc>
            </a:pPr>
            <a:r>
              <a:rPr lang="en-IN" b="1" dirty="0">
                <a:latin typeface="Times New Roman" panose="02020603050405020304" pitchFamily="18" charset="0"/>
                <a:cs typeface="Times New Roman" panose="02020603050405020304" pitchFamily="18" charset="0"/>
              </a:rPr>
              <a:t>MC Mehta: </a:t>
            </a:r>
          </a:p>
          <a:p>
            <a:pPr algn="just">
              <a:lnSpc>
                <a:spcPct val="150000"/>
              </a:lnSpc>
            </a:pPr>
            <a:r>
              <a:rPr lang="en-IN" dirty="0">
                <a:latin typeface="Times New Roman" panose="02020603050405020304" pitchFamily="18" charset="0"/>
                <a:cs typeface="Times New Roman" panose="02020603050405020304" pitchFamily="18" charset="0"/>
              </a:rPr>
              <a:t>He is India’s most famous environmental lawyer. Since 1984, he has filed several public interest </a:t>
            </a:r>
            <a:r>
              <a:rPr lang="en-IN" dirty="0" err="1">
                <a:latin typeface="Times New Roman" panose="02020603050405020304" pitchFamily="18" charset="0"/>
                <a:cs typeface="Times New Roman" panose="02020603050405020304" pitchFamily="18" charset="0"/>
              </a:rPr>
              <a:t>letigations</a:t>
            </a:r>
            <a:r>
              <a:rPr lang="en-IN" dirty="0">
                <a:latin typeface="Times New Roman" panose="02020603050405020304" pitchFamily="18" charset="0"/>
                <a:cs typeface="Times New Roman" panose="02020603050405020304" pitchFamily="18" charset="0"/>
              </a:rPr>
              <a:t> supporting the cause of environmental conservation. His most famous and long drawn battles supported by Supreme court include protecting Taj Mahal, Cleaning up Ganga River, banning intensive farming of shrimps on the coast urging the government to implement environmental education in schools and colleges and a variety of other conservation issues. </a:t>
            </a:r>
          </a:p>
        </p:txBody>
      </p:sp>
    </p:spTree>
    <p:extLst>
      <p:ext uri="{BB962C8B-B14F-4D97-AF65-F5344CB8AC3E}">
        <p14:creationId xmlns:p14="http://schemas.microsoft.com/office/powerpoint/2010/main" val="19000946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FCD9BDB-FE32-4BB7-AD84-A2C168F55A11}"/>
              </a:ext>
            </a:extLst>
          </p:cNvPr>
          <p:cNvSpPr txBox="1"/>
          <p:nvPr/>
        </p:nvSpPr>
        <p:spPr>
          <a:xfrm>
            <a:off x="2266886" y="4703713"/>
            <a:ext cx="7401464" cy="1200329"/>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“We won’t have a society if we destroy the environment”</a:t>
            </a:r>
          </a:p>
          <a:p>
            <a:endParaRPr lang="en-IN" sz="2400" dirty="0">
              <a:latin typeface="Times New Roman" panose="02020603050405020304" pitchFamily="18" charset="0"/>
              <a:cs typeface="Times New Roman" panose="02020603050405020304" pitchFamily="18" charset="0"/>
            </a:endParaRPr>
          </a:p>
          <a:p>
            <a:pPr algn="ctr"/>
            <a:r>
              <a:rPr lang="en-IN" sz="2400" dirty="0">
                <a:latin typeface="Times New Roman" panose="02020603050405020304" pitchFamily="18" charset="0"/>
                <a:cs typeface="Times New Roman" panose="02020603050405020304" pitchFamily="18" charset="0"/>
              </a:rPr>
              <a:t>Thank You</a:t>
            </a:r>
          </a:p>
        </p:txBody>
      </p:sp>
      <p:sp>
        <p:nvSpPr>
          <p:cNvPr id="3" name="TextBox 2">
            <a:extLst>
              <a:ext uri="{FF2B5EF4-FFF2-40B4-BE49-F238E27FC236}">
                <a16:creationId xmlns:a16="http://schemas.microsoft.com/office/drawing/2014/main" id="{459F48B1-2EBA-4084-B857-0A984A532B40}"/>
              </a:ext>
            </a:extLst>
          </p:cNvPr>
          <p:cNvSpPr txBox="1"/>
          <p:nvPr/>
        </p:nvSpPr>
        <p:spPr>
          <a:xfrm>
            <a:off x="2266886" y="711440"/>
            <a:ext cx="7529846" cy="3539430"/>
          </a:xfrm>
          <a:prstGeom prst="rect">
            <a:avLst/>
          </a:prstGeom>
          <a:noFill/>
        </p:spPr>
        <p:txBody>
          <a:bodyPr wrap="square" rtlCol="0">
            <a:spAutoFit/>
          </a:bodyPr>
          <a:lstStyle/>
          <a:p>
            <a:r>
              <a:rPr lang="en-IN" sz="1600" b="1" dirty="0">
                <a:latin typeface="Times New Roman" panose="02020603050405020304" pitchFamily="18" charset="0"/>
                <a:cs typeface="Times New Roman" panose="02020603050405020304" pitchFamily="18" charset="0"/>
              </a:rPr>
              <a:t>Possible question from this unit 1</a:t>
            </a:r>
            <a:r>
              <a:rPr lang="en-IN" sz="1600" dirty="0">
                <a:latin typeface="Times New Roman" panose="02020603050405020304" pitchFamily="18" charset="0"/>
                <a:cs typeface="Times New Roman" panose="02020603050405020304" pitchFamily="18" charset="0"/>
              </a:rPr>
              <a:t>:</a:t>
            </a:r>
          </a:p>
          <a:p>
            <a:endParaRPr lang="en-IN" sz="16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a:p>
            <a:pPr marL="342900" indent="-342900">
              <a:buFont typeface="+mj-lt"/>
              <a:buAutoNum type="arabicPeriod"/>
            </a:pPr>
            <a:r>
              <a:rPr lang="en-IN" sz="1600" i="1" dirty="0">
                <a:latin typeface="Times New Roman" panose="02020603050405020304" pitchFamily="18" charset="0"/>
                <a:cs typeface="Times New Roman" panose="02020603050405020304" pitchFamily="18" charset="0"/>
              </a:rPr>
              <a:t>Define Environmental studies. What are the scope and importance of environmental studies?</a:t>
            </a:r>
          </a:p>
          <a:p>
            <a:pPr marL="342900" indent="-342900">
              <a:buFont typeface="+mj-lt"/>
              <a:buAutoNum type="arabicPeriod"/>
            </a:pPr>
            <a:endParaRPr lang="en-IN" sz="1600" i="1"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IN" sz="1600" i="1" dirty="0">
                <a:latin typeface="Times New Roman" panose="02020603050405020304" pitchFamily="18" charset="0"/>
                <a:cs typeface="Times New Roman" panose="02020603050405020304" pitchFamily="18" charset="0"/>
              </a:rPr>
              <a:t>Write the scope and importance of Environmental studies. Explain man and environment relationship.</a:t>
            </a:r>
          </a:p>
          <a:p>
            <a:pPr marL="342900" indent="-342900">
              <a:buFont typeface="+mj-lt"/>
              <a:buAutoNum type="arabicPeriod"/>
            </a:pPr>
            <a:endParaRPr lang="en-IN" sz="1600" i="1"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IN" sz="1600" i="1" dirty="0">
                <a:latin typeface="Times New Roman" panose="02020603050405020304" pitchFamily="18" charset="0"/>
                <a:cs typeface="Times New Roman" panose="02020603050405020304" pitchFamily="18" charset="0"/>
              </a:rPr>
              <a:t>Explain the impact of technology on environment? </a:t>
            </a:r>
          </a:p>
          <a:p>
            <a:pPr marL="342900" indent="-342900">
              <a:buFont typeface="+mj-lt"/>
              <a:buAutoNum type="arabicPeriod"/>
            </a:pPr>
            <a:endParaRPr lang="en-IN" sz="1600" i="1"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IN" sz="1600" i="1" dirty="0">
                <a:latin typeface="Times New Roman" panose="02020603050405020304" pitchFamily="18" charset="0"/>
                <a:cs typeface="Times New Roman" panose="02020603050405020304" pitchFamily="18" charset="0"/>
              </a:rPr>
              <a:t>Name one well known environmental thinker who inspire you and explain why?</a:t>
            </a:r>
          </a:p>
          <a:p>
            <a:pPr marL="342900" indent="-342900">
              <a:buFont typeface="+mj-lt"/>
              <a:buAutoNum type="arabicPeriod"/>
            </a:pPr>
            <a:endParaRPr lang="en-IN" sz="1600" i="1" dirty="0">
              <a:latin typeface="Times New Roman" panose="02020603050405020304" pitchFamily="18" charset="0"/>
              <a:cs typeface="Times New Roman" panose="02020603050405020304" pitchFamily="18" charset="0"/>
            </a:endParaRPr>
          </a:p>
          <a:p>
            <a:pPr marL="342900" indent="-342900">
              <a:buFont typeface="+mj-lt"/>
              <a:buAutoNum type="arabicPeriod"/>
            </a:pPr>
            <a:r>
              <a:rPr lang="en-IN" sz="1600" i="1" dirty="0">
                <a:latin typeface="Times New Roman" panose="02020603050405020304" pitchFamily="18" charset="0"/>
                <a:cs typeface="Times New Roman" panose="02020603050405020304" pitchFamily="18" charset="0"/>
              </a:rPr>
              <a:t>Name and describe the activities of any environmental institutions that you are aware of?</a:t>
            </a:r>
          </a:p>
        </p:txBody>
      </p:sp>
    </p:spTree>
    <p:extLst>
      <p:ext uri="{BB962C8B-B14F-4D97-AF65-F5344CB8AC3E}">
        <p14:creationId xmlns:p14="http://schemas.microsoft.com/office/powerpoint/2010/main" val="870590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4809C62-52A4-4DCD-B833-AA6A1B28513F}"/>
              </a:ext>
            </a:extLst>
          </p:cNvPr>
          <p:cNvSpPr txBox="1"/>
          <p:nvPr/>
        </p:nvSpPr>
        <p:spPr>
          <a:xfrm>
            <a:off x="2438400" y="1283855"/>
            <a:ext cx="6622473" cy="1384995"/>
          </a:xfrm>
          <a:prstGeom prst="rect">
            <a:avLst/>
          </a:prstGeom>
          <a:noFill/>
        </p:spPr>
        <p:txBody>
          <a:bodyPr wrap="square" rtlCol="0">
            <a:spAutoFit/>
          </a:bodyPr>
          <a:lstStyle/>
          <a:p>
            <a:pPr algn="ctr"/>
            <a:endParaRPr lang="en-IN" sz="2800" b="1" dirty="0">
              <a:latin typeface="Times New Roman" panose="02020603050405020304" pitchFamily="18" charset="0"/>
              <a:cs typeface="Times New Roman" panose="02020603050405020304" pitchFamily="18" charset="0"/>
            </a:endParaRPr>
          </a:p>
          <a:p>
            <a:pPr algn="ctr"/>
            <a:r>
              <a:rPr lang="en-IN" sz="2800" b="1" dirty="0">
                <a:latin typeface="Times New Roman" panose="02020603050405020304" pitchFamily="18" charset="0"/>
                <a:cs typeface="Times New Roman" panose="02020603050405020304" pitchFamily="18" charset="0"/>
              </a:rPr>
              <a:t>The Multidisciplinary Nature of Environmental Studies</a:t>
            </a:r>
          </a:p>
        </p:txBody>
      </p:sp>
      <p:sp>
        <p:nvSpPr>
          <p:cNvPr id="3" name="TextBox 2">
            <a:extLst>
              <a:ext uri="{FF2B5EF4-FFF2-40B4-BE49-F238E27FC236}">
                <a16:creationId xmlns:a16="http://schemas.microsoft.com/office/drawing/2014/main" id="{CD99C6DD-F673-4E17-BEDC-EEEBF79741D9}"/>
              </a:ext>
            </a:extLst>
          </p:cNvPr>
          <p:cNvSpPr txBox="1"/>
          <p:nvPr/>
        </p:nvSpPr>
        <p:spPr>
          <a:xfrm>
            <a:off x="2743200" y="3186545"/>
            <a:ext cx="5292436" cy="923330"/>
          </a:xfrm>
          <a:prstGeom prst="rect">
            <a:avLst/>
          </a:prstGeom>
          <a:noFill/>
        </p:spPr>
        <p:txBody>
          <a:bodyPr wrap="square" rtlCol="0">
            <a:spAutoFit/>
          </a:bodyPr>
          <a:lstStyle/>
          <a:p>
            <a:pPr marL="342900" indent="-342900">
              <a:buAutoNum type="arabicPeriod"/>
            </a:pPr>
            <a:r>
              <a:rPr lang="en-IN" dirty="0">
                <a:latin typeface="Times New Roman" panose="02020603050405020304" pitchFamily="18" charset="0"/>
                <a:cs typeface="Times New Roman" panose="02020603050405020304" pitchFamily="18" charset="0"/>
              </a:rPr>
              <a:t>DEFINITION, SCOPE AND IMPORTANCE</a:t>
            </a:r>
          </a:p>
          <a:p>
            <a:endParaRPr lang="en-IN" dirty="0">
              <a:latin typeface="Times New Roman" panose="02020603050405020304" pitchFamily="18" charset="0"/>
              <a:cs typeface="Times New Roman" panose="02020603050405020304" pitchFamily="18" charset="0"/>
            </a:endParaRPr>
          </a:p>
          <a:p>
            <a:r>
              <a:rPr lang="en-IN" dirty="0">
                <a:latin typeface="Times New Roman" panose="02020603050405020304" pitchFamily="18" charset="0"/>
                <a:cs typeface="Times New Roman" panose="02020603050405020304" pitchFamily="18" charset="0"/>
              </a:rPr>
              <a:t>2.   NEED FOR PUBLIC AWARENESS</a:t>
            </a:r>
          </a:p>
        </p:txBody>
      </p:sp>
      <p:sp>
        <p:nvSpPr>
          <p:cNvPr id="5" name="TextBox 4">
            <a:extLst>
              <a:ext uri="{FF2B5EF4-FFF2-40B4-BE49-F238E27FC236}">
                <a16:creationId xmlns:a16="http://schemas.microsoft.com/office/drawing/2014/main" id="{E7191C83-6363-4C13-BE52-9B96FD20A678}"/>
              </a:ext>
            </a:extLst>
          </p:cNvPr>
          <p:cNvSpPr txBox="1"/>
          <p:nvPr/>
        </p:nvSpPr>
        <p:spPr>
          <a:xfrm>
            <a:off x="4451927" y="831273"/>
            <a:ext cx="1505528" cy="461665"/>
          </a:xfrm>
          <a:prstGeom prst="rect">
            <a:avLst/>
          </a:prstGeom>
          <a:noFill/>
        </p:spPr>
        <p:txBody>
          <a:bodyPr wrap="square" rtlCol="0">
            <a:spAutoFit/>
          </a:bodyPr>
          <a:lstStyle/>
          <a:p>
            <a:pPr algn="ctr"/>
            <a:r>
              <a:rPr lang="en-IN" sz="2400" b="1" dirty="0">
                <a:latin typeface="Times New Roman" panose="02020603050405020304" pitchFamily="18" charset="0"/>
                <a:cs typeface="Times New Roman" panose="02020603050405020304" pitchFamily="18" charset="0"/>
              </a:rPr>
              <a:t>UNIT-1</a:t>
            </a:r>
          </a:p>
        </p:txBody>
      </p:sp>
    </p:spTree>
    <p:extLst>
      <p:ext uri="{BB962C8B-B14F-4D97-AF65-F5344CB8AC3E}">
        <p14:creationId xmlns:p14="http://schemas.microsoft.com/office/powerpoint/2010/main" val="2911856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B41783D-47C5-4123-90ED-EF4F2EF71715}"/>
              </a:ext>
            </a:extLst>
          </p:cNvPr>
          <p:cNvSpPr txBox="1"/>
          <p:nvPr/>
        </p:nvSpPr>
        <p:spPr>
          <a:xfrm>
            <a:off x="2438401" y="2905780"/>
            <a:ext cx="7509163" cy="523220"/>
          </a:xfrm>
          <a:prstGeom prst="rect">
            <a:avLst/>
          </a:prstGeom>
          <a:noFill/>
        </p:spPr>
        <p:txBody>
          <a:bodyPr wrap="square" rtlCol="0">
            <a:spAutoFit/>
          </a:bodyPr>
          <a:lstStyle/>
          <a:p>
            <a:r>
              <a:rPr lang="en-IN" sz="2800" b="1" dirty="0">
                <a:latin typeface="Times New Roman" panose="02020603050405020304" pitchFamily="18" charset="0"/>
                <a:cs typeface="Times New Roman" panose="02020603050405020304" pitchFamily="18" charset="0"/>
              </a:rPr>
              <a:t>DEFINITION, SCOPE AND IMPORTANCE </a:t>
            </a:r>
          </a:p>
        </p:txBody>
      </p:sp>
    </p:spTree>
    <p:extLst>
      <p:ext uri="{BB962C8B-B14F-4D97-AF65-F5344CB8AC3E}">
        <p14:creationId xmlns:p14="http://schemas.microsoft.com/office/powerpoint/2010/main" val="21395932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A1B251B-5A03-472C-A94E-3641A38478E9}"/>
              </a:ext>
            </a:extLst>
          </p:cNvPr>
          <p:cNvSpPr txBox="1"/>
          <p:nvPr/>
        </p:nvSpPr>
        <p:spPr>
          <a:xfrm>
            <a:off x="1931820" y="1008184"/>
            <a:ext cx="9447380" cy="4890057"/>
          </a:xfrm>
          <a:prstGeom prst="rect">
            <a:avLst/>
          </a:prstGeom>
          <a:noFill/>
        </p:spPr>
        <p:txBody>
          <a:bodyPr wrap="square" rtlCol="0">
            <a:spAutoFit/>
          </a:bodyPr>
          <a:lstStyle/>
          <a:p>
            <a:pPr algn="just"/>
            <a:r>
              <a:rPr lang="en-IN" b="1" dirty="0">
                <a:latin typeface="Times New Roman" panose="02020603050405020304" pitchFamily="18" charset="0"/>
                <a:cs typeface="Times New Roman" panose="02020603050405020304" pitchFamily="18" charset="0"/>
              </a:rPr>
              <a:t>DEFINITION </a:t>
            </a:r>
            <a:r>
              <a:rPr lang="en-IN" dirty="0"/>
              <a:t>: </a:t>
            </a:r>
          </a:p>
          <a:p>
            <a:pPr lvl="0" algn="just">
              <a:lnSpc>
                <a:spcPct val="150000"/>
              </a:lnSpc>
            </a:pPr>
            <a:r>
              <a:rPr lang="en-IN" dirty="0">
                <a:solidFill>
                  <a:prstClr val="black"/>
                </a:solidFill>
                <a:latin typeface="Times New Roman" panose="02020603050405020304" pitchFamily="18" charset="0"/>
                <a:cs typeface="Times New Roman" panose="02020603050405020304" pitchFamily="18" charset="0"/>
              </a:rPr>
              <a:t>Environmental studies refers to the study of environment.</a:t>
            </a:r>
          </a:p>
          <a:p>
            <a:pPr algn="just">
              <a:lnSpc>
                <a:spcPct val="150000"/>
              </a:lnSpc>
            </a:pPr>
            <a:r>
              <a:rPr lang="en-IN" dirty="0">
                <a:latin typeface="Times New Roman" panose="02020603050405020304" pitchFamily="18" charset="0"/>
                <a:cs typeface="Times New Roman" panose="02020603050405020304" pitchFamily="18" charset="0"/>
              </a:rPr>
              <a:t>Environmental Studies deals with every issue that affects a living organism. It is a multidisciplinary approach that brings  about an appreciation of our natural world and human impact of its integrity. It is an applied science.</a:t>
            </a:r>
          </a:p>
          <a:p>
            <a:pPr algn="just">
              <a:lnSpc>
                <a:spcPct val="150000"/>
              </a:lnSpc>
            </a:pPr>
            <a:r>
              <a:rPr lang="en-IN" dirty="0">
                <a:latin typeface="Times New Roman" panose="02020603050405020304" pitchFamily="18" charset="0"/>
                <a:cs typeface="Times New Roman" panose="02020603050405020304" pitchFamily="18" charset="0"/>
              </a:rPr>
              <a:t>Environmental studies involves understanding human interactions with the environment. It requires an integrated approach to several disciplines of science and social approach. OR,</a:t>
            </a:r>
          </a:p>
          <a:p>
            <a:pPr algn="just">
              <a:lnSpc>
                <a:spcPct val="150000"/>
              </a:lnSpc>
            </a:pPr>
            <a:r>
              <a:rPr lang="en-IN" dirty="0">
                <a:latin typeface="Times New Roman" panose="02020603050405020304" pitchFamily="18" charset="0"/>
                <a:cs typeface="Times New Roman" panose="02020603050405020304" pitchFamily="18" charset="0"/>
              </a:rPr>
              <a:t>It is a multidisciplinary academic field which systematically studies human interaction with the environment in the interest of solving complex problems. OR, </a:t>
            </a:r>
          </a:p>
          <a:p>
            <a:pPr algn="just">
              <a:lnSpc>
                <a:spcPct val="150000"/>
              </a:lnSpc>
            </a:pPr>
            <a:r>
              <a:rPr lang="en-IN" dirty="0">
                <a:latin typeface="Times New Roman" panose="02020603050405020304" pitchFamily="18" charset="0"/>
                <a:cs typeface="Times New Roman" panose="02020603050405020304" pitchFamily="18" charset="0"/>
              </a:rPr>
              <a:t>It is a broad study that includes the natural environment, the built environment, and the sets of relationships between them.</a:t>
            </a:r>
          </a:p>
          <a:p>
            <a:pPr algn="just">
              <a:lnSpc>
                <a:spcPct val="150000"/>
              </a:lnSpc>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78307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05AF7EB-9574-420D-B6D3-A90C273CE9AF}"/>
              </a:ext>
            </a:extLst>
          </p:cNvPr>
          <p:cNvSpPr txBox="1"/>
          <p:nvPr/>
        </p:nvSpPr>
        <p:spPr>
          <a:xfrm>
            <a:off x="1868905" y="1082842"/>
            <a:ext cx="7170822" cy="5167056"/>
          </a:xfrm>
          <a:prstGeom prst="rect">
            <a:avLst/>
          </a:prstGeom>
          <a:noFill/>
        </p:spPr>
        <p:txBody>
          <a:bodyPr wrap="square" rtlCol="0">
            <a:spAutoFit/>
          </a:bodyPr>
          <a:lstStyle/>
          <a:p>
            <a:r>
              <a:rPr lang="en-IN" b="1" dirty="0">
                <a:latin typeface="Times New Roman" panose="02020603050405020304" pitchFamily="18" charset="0"/>
                <a:cs typeface="Times New Roman" panose="02020603050405020304" pitchFamily="18" charset="0"/>
              </a:rPr>
              <a:t>SCOPE</a:t>
            </a:r>
            <a:r>
              <a:rPr lang="en-IN" dirty="0">
                <a:latin typeface="Times New Roman" panose="02020603050405020304" pitchFamily="18" charset="0"/>
                <a:cs typeface="Times New Roman" panose="02020603050405020304" pitchFamily="18" charset="0"/>
              </a:rPr>
              <a:t>:</a:t>
            </a:r>
          </a:p>
          <a:p>
            <a:pPr algn="just">
              <a:lnSpc>
                <a:spcPct val="150000"/>
              </a:lnSpc>
            </a:pPr>
            <a:r>
              <a:rPr lang="en-IN" dirty="0">
                <a:latin typeface="Times New Roman" panose="02020603050405020304" pitchFamily="18" charset="0"/>
                <a:cs typeface="Times New Roman" panose="02020603050405020304" pitchFamily="18" charset="0"/>
              </a:rPr>
              <a:t>The scope of environmental studies is extremely wide and covers some aspects of nearly every major discipline.</a:t>
            </a:r>
          </a:p>
          <a:p>
            <a:pPr algn="just">
              <a:lnSpc>
                <a:spcPct val="150000"/>
              </a:lnSpc>
            </a:pPr>
            <a:r>
              <a:rPr lang="en-IN" dirty="0">
                <a:latin typeface="Times New Roman" panose="02020603050405020304" pitchFamily="18" charset="0"/>
                <a:cs typeface="Times New Roman" panose="02020603050405020304" pitchFamily="18" charset="0"/>
              </a:rPr>
              <a:t>We need to understand biology, chemistry, physics, geography, resource management, economics and population issues to understand all the different aspects of our environment.</a:t>
            </a:r>
            <a:r>
              <a:rPr lang="en-IN" b="1" i="1" dirty="0">
                <a:latin typeface="Times New Roman" panose="02020603050405020304" pitchFamily="18" charset="0"/>
                <a:cs typeface="Times New Roman" panose="02020603050405020304" pitchFamily="18" charset="0"/>
              </a:rPr>
              <a:t> </a:t>
            </a:r>
          </a:p>
          <a:p>
            <a:pPr algn="just"/>
            <a:r>
              <a:rPr lang="en-IN" b="1" i="1" dirty="0">
                <a:latin typeface="Times New Roman" panose="02020603050405020304" pitchFamily="18" charset="0"/>
                <a:cs typeface="Times New Roman" panose="02020603050405020304" pitchFamily="18" charset="0"/>
              </a:rPr>
              <a:t>For Example:</a:t>
            </a:r>
          </a:p>
          <a:p>
            <a:pPr algn="just">
              <a:lnSpc>
                <a:spcPct val="150000"/>
              </a:lnSpc>
            </a:pPr>
            <a:r>
              <a:rPr lang="en-IN" b="1" i="1" dirty="0">
                <a:latin typeface="Times New Roman" panose="02020603050405020304" pitchFamily="18" charset="0"/>
                <a:cs typeface="Times New Roman" panose="02020603050405020304" pitchFamily="18" charset="0"/>
              </a:rPr>
              <a:t>We use water to drink and for other day to day activities. We breathe air, we use resources from which food is made, and we depend on the community of living plants and animals which form a web of life of which we are also a part. Everything around us forms our environment and our lives depend on keeping its vital systems as intact as possible.</a:t>
            </a:r>
          </a:p>
          <a:p>
            <a:pPr algn="just">
              <a:lnSpc>
                <a:spcPct val="150000"/>
              </a:lnSpc>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198035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327FB20-77AA-478E-A6B8-9272734CBDDA}"/>
              </a:ext>
            </a:extLst>
          </p:cNvPr>
          <p:cNvSpPr txBox="1"/>
          <p:nvPr/>
        </p:nvSpPr>
        <p:spPr>
          <a:xfrm>
            <a:off x="1796716" y="1179095"/>
            <a:ext cx="7652084" cy="3782061"/>
          </a:xfrm>
          <a:prstGeom prst="rect">
            <a:avLst/>
          </a:prstGeom>
          <a:noFill/>
        </p:spPr>
        <p:txBody>
          <a:bodyPr wrap="square" rtlCol="0">
            <a:spAutoFit/>
          </a:bodyPr>
          <a:lstStyle/>
          <a:p>
            <a:pPr algn="just">
              <a:lnSpc>
                <a:spcPct val="150000"/>
              </a:lnSpc>
            </a:pPr>
            <a:endParaRPr lang="en-IN" b="1" i="1" dirty="0">
              <a:latin typeface="Times New Roman" panose="02020603050405020304" pitchFamily="18" charset="0"/>
              <a:cs typeface="Times New Roman" panose="02020603050405020304" pitchFamily="18" charset="0"/>
            </a:endParaRPr>
          </a:p>
          <a:p>
            <a:pPr algn="just">
              <a:lnSpc>
                <a:spcPct val="150000"/>
              </a:lnSpc>
            </a:pPr>
            <a:r>
              <a:rPr lang="en-IN" dirty="0">
                <a:latin typeface="Times New Roman" panose="02020603050405020304" pitchFamily="18" charset="0"/>
                <a:cs typeface="Times New Roman" panose="02020603050405020304" pitchFamily="18" charset="0"/>
              </a:rPr>
              <a:t>Our dependence in nature is so great that we cannot continue to live without protecting the earth’s environmental resources. Thus, our environment is refer to as </a:t>
            </a:r>
            <a:r>
              <a:rPr lang="en-IN" b="1" i="1" dirty="0">
                <a:latin typeface="Times New Roman" panose="02020603050405020304" pitchFamily="18" charset="0"/>
                <a:cs typeface="Times New Roman" panose="02020603050405020304" pitchFamily="18" charset="0"/>
              </a:rPr>
              <a:t>Mother Earth </a:t>
            </a:r>
            <a:r>
              <a:rPr lang="en-IN" dirty="0">
                <a:latin typeface="Times New Roman" panose="02020603050405020304" pitchFamily="18" charset="0"/>
                <a:cs typeface="Times New Roman" panose="02020603050405020304" pitchFamily="18" charset="0"/>
              </a:rPr>
              <a:t>by most traditions. Most traditional societies have learned that respecting nature is vital for protecting their own livelihood. This has led to many cultural practices that have helped traditional societies protect and preserve their natural resources.</a:t>
            </a:r>
          </a:p>
          <a:p>
            <a:pPr algn="just">
              <a:lnSpc>
                <a:spcPct val="150000"/>
              </a:lnSpc>
            </a:pPr>
            <a:endParaRPr lang="en-IN" dirty="0">
              <a:latin typeface="Times New Roman" panose="02020603050405020304" pitchFamily="18" charset="0"/>
              <a:cs typeface="Times New Roman" panose="02020603050405020304" pitchFamily="18" charset="0"/>
            </a:endParaRPr>
          </a:p>
          <a:p>
            <a:pPr algn="just">
              <a:lnSpc>
                <a:spcPct val="150000"/>
              </a:lnSpc>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133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4B1A07C-6410-48B3-8E2A-FCE1709C6717}"/>
              </a:ext>
            </a:extLst>
          </p:cNvPr>
          <p:cNvSpPr txBox="1"/>
          <p:nvPr/>
        </p:nvSpPr>
        <p:spPr>
          <a:xfrm>
            <a:off x="1514763" y="1293091"/>
            <a:ext cx="9184499" cy="4197559"/>
          </a:xfrm>
          <a:prstGeom prst="rect">
            <a:avLst/>
          </a:prstGeom>
          <a:noFill/>
        </p:spPr>
        <p:txBody>
          <a:bodyPr wrap="square" rtlCol="0">
            <a:spAutoFit/>
          </a:bodyPr>
          <a:lstStyle/>
          <a:p>
            <a:pPr algn="just">
              <a:lnSpc>
                <a:spcPct val="150000"/>
              </a:lnSpc>
            </a:pPr>
            <a:r>
              <a:rPr lang="en-IN" dirty="0">
                <a:latin typeface="Times New Roman" panose="02020603050405020304" pitchFamily="18" charset="0"/>
                <a:cs typeface="Times New Roman" panose="02020603050405020304" pitchFamily="18" charset="0"/>
              </a:rPr>
              <a:t>Modern societies began to believe that the easy answer to the question of producing more resources could be provided by the indiscriminate application of technological invasions.</a:t>
            </a:r>
          </a:p>
          <a:p>
            <a:pPr algn="just">
              <a:lnSpc>
                <a:spcPct val="150000"/>
              </a:lnSpc>
            </a:pPr>
            <a:r>
              <a:rPr lang="en-IN" b="1" i="1" dirty="0">
                <a:latin typeface="Times New Roman" panose="02020603050405020304" pitchFamily="18" charset="0"/>
                <a:cs typeface="Times New Roman" panose="02020603050405020304" pitchFamily="18" charset="0"/>
              </a:rPr>
              <a:t>For example: Growing more food by using fertilizers and pesticides, developing better strains of domestic animals and crops, irrigating farmland through mega-dams and developing industry. All this has led to rapid economic growth but this type of ill-considered development has inevitably led to environmental degradation besides several harmful effects as well.</a:t>
            </a:r>
          </a:p>
          <a:p>
            <a:pPr algn="just">
              <a:lnSpc>
                <a:spcPct val="150000"/>
              </a:lnSpc>
            </a:pPr>
            <a:r>
              <a:rPr lang="en-IN" dirty="0">
                <a:latin typeface="Times New Roman" panose="02020603050405020304" pitchFamily="18" charset="0"/>
                <a:cs typeface="Times New Roman" panose="02020603050405020304" pitchFamily="18" charset="0"/>
              </a:rPr>
              <a:t>Our natural resources can be compared with money in a bank. If we use it rapidly, the capital will be reduced to zero. On the other hand, if we use only interest, it can sustain us over the longer term. This is called sustainable development. Thus, each professional in their field should strive to achieve sustainable development through their actions.</a:t>
            </a:r>
          </a:p>
        </p:txBody>
      </p:sp>
    </p:spTree>
    <p:extLst>
      <p:ext uri="{BB962C8B-B14F-4D97-AF65-F5344CB8AC3E}">
        <p14:creationId xmlns:p14="http://schemas.microsoft.com/office/powerpoint/2010/main" val="36194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77A5ED8-6723-406B-A14C-E6F0B6FF6D04}"/>
              </a:ext>
            </a:extLst>
          </p:cNvPr>
          <p:cNvSpPr txBox="1"/>
          <p:nvPr/>
        </p:nvSpPr>
        <p:spPr>
          <a:xfrm>
            <a:off x="694148" y="1321407"/>
            <a:ext cx="9487877" cy="4662815"/>
          </a:xfrm>
          <a:prstGeom prst="rect">
            <a:avLst/>
          </a:prstGeom>
          <a:noFill/>
        </p:spPr>
        <p:txBody>
          <a:bodyPr wrap="square" rtlCol="0">
            <a:spAutoFit/>
          </a:bodyPr>
          <a:lstStyle/>
          <a:p>
            <a:r>
              <a:rPr lang="en-IN" b="1" dirty="0">
                <a:latin typeface="Times New Roman" panose="02020603050405020304" pitchFamily="18" charset="0"/>
                <a:cs typeface="Times New Roman" panose="02020603050405020304" pitchFamily="18" charset="0"/>
              </a:rPr>
              <a:t>IMPORTANCE</a:t>
            </a:r>
            <a:r>
              <a:rPr lang="en-IN" dirty="0">
                <a:latin typeface="Times New Roman" panose="02020603050405020304" pitchFamily="18" charset="0"/>
                <a:cs typeface="Times New Roman" panose="02020603050405020304" pitchFamily="18" charset="0"/>
              </a:rPr>
              <a:t> </a:t>
            </a:r>
            <a:r>
              <a:rPr lang="en-IN" dirty="0"/>
              <a:t>:</a:t>
            </a:r>
          </a:p>
          <a:p>
            <a:endParaRPr lang="en-IN" dirty="0"/>
          </a:p>
          <a:p>
            <a:pPr algn="just">
              <a:lnSpc>
                <a:spcPct val="150000"/>
              </a:lnSpc>
            </a:pPr>
            <a:r>
              <a:rPr lang="en-IN" dirty="0">
                <a:latin typeface="Times New Roman" panose="02020603050405020304" pitchFamily="18" charset="0"/>
                <a:cs typeface="Times New Roman" panose="02020603050405020304" pitchFamily="18" charset="0"/>
              </a:rPr>
              <a:t>Natural resources are all a part of our life-support system and without them life itself would be impossible. With the increase in population increases the use of quantity of resources used by each one of us.  Our earth cannot be expected to indefinitely sustain this expanding level of utilization of resources. </a:t>
            </a:r>
          </a:p>
          <a:p>
            <a:pPr algn="just">
              <a:lnSpc>
                <a:spcPct val="150000"/>
              </a:lnSpc>
            </a:pPr>
            <a:r>
              <a:rPr lang="en-IN" dirty="0">
                <a:latin typeface="Times New Roman" panose="02020603050405020304" pitchFamily="18" charset="0"/>
                <a:cs typeface="Times New Roman" panose="02020603050405020304" pitchFamily="18" charset="0"/>
              </a:rPr>
              <a:t>This situation will only improve if each one of us begins to take actions in our daily lives that will help preserve our environmental resources in order;</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To clarify the idea that what is to be done in environment context.</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To bring awareness and knowledge about environment in individuals and social groups.</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To make them participate in solving the real time environmental problems.</a:t>
            </a:r>
          </a:p>
          <a:p>
            <a:endParaRPr lang="en-IN" dirty="0"/>
          </a:p>
        </p:txBody>
      </p:sp>
    </p:spTree>
    <p:extLst>
      <p:ext uri="{BB962C8B-B14F-4D97-AF65-F5344CB8AC3E}">
        <p14:creationId xmlns:p14="http://schemas.microsoft.com/office/powerpoint/2010/main" val="41611975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BE4B79BB-DA53-4C73-BC6F-D38CBE7E2BF9}"/>
              </a:ext>
            </a:extLst>
          </p:cNvPr>
          <p:cNvSpPr txBox="1"/>
          <p:nvPr/>
        </p:nvSpPr>
        <p:spPr>
          <a:xfrm>
            <a:off x="1156447" y="614550"/>
            <a:ext cx="9735671" cy="5167056"/>
          </a:xfrm>
          <a:prstGeom prst="rect">
            <a:avLst/>
          </a:prstGeom>
          <a:noFill/>
        </p:spPr>
        <p:txBody>
          <a:bodyPr wrap="square" rtlCol="0">
            <a:spAutoFit/>
          </a:bodyPr>
          <a:lstStyle/>
          <a:p>
            <a:r>
              <a:rPr lang="en-IN" b="1" dirty="0">
                <a:latin typeface="Times New Roman" panose="02020603050405020304" pitchFamily="18" charset="0"/>
                <a:cs typeface="Times New Roman" panose="02020603050405020304" pitchFamily="18" charset="0"/>
              </a:rPr>
              <a:t>SOME IMPORTANCE OF ENVIRONMENTAL STUDIES: </a:t>
            </a:r>
          </a:p>
          <a:p>
            <a:pPr algn="just"/>
            <a:endParaRPr lang="en-IN" b="1" dirty="0">
              <a:latin typeface="Times New Roman" panose="02020603050405020304" pitchFamily="18" charset="0"/>
              <a:cs typeface="Times New Roman" panose="02020603050405020304" pitchFamily="18" charset="0"/>
            </a:endParaRP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By learning the knowledge of environmental studies people will understand the concept “the need of development without destruction of the environment.” </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is useful in checking environmental pollution and related solutions.</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helps in maintaining ecological balances.</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helps to gain skills to assess the environmental impact of human activities. It will help to protect biodiversity.</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gives us basic knowledge of environment and associated problems</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helps to achieve sustainable development.</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It helps to educate people regarding their duties towards the protection of environment.</a:t>
            </a:r>
          </a:p>
          <a:p>
            <a:pPr marL="342900" indent="-342900" algn="just">
              <a:lnSpc>
                <a:spcPct val="150000"/>
              </a:lnSpc>
              <a:buFont typeface="+mj-lt"/>
              <a:buAutoNum type="arabicPeriod"/>
            </a:pPr>
            <a:r>
              <a:rPr lang="en-IN" dirty="0">
                <a:latin typeface="Times New Roman" panose="02020603050405020304" pitchFamily="18" charset="0"/>
                <a:cs typeface="Times New Roman" panose="02020603050405020304" pitchFamily="18" charset="0"/>
              </a:rPr>
              <a:t>The knowledge of environmental science will be applied to the study of agriculture which will be helpful to farmers.</a:t>
            </a:r>
          </a:p>
        </p:txBody>
      </p:sp>
    </p:spTree>
    <p:extLst>
      <p:ext uri="{BB962C8B-B14F-4D97-AF65-F5344CB8AC3E}">
        <p14:creationId xmlns:p14="http://schemas.microsoft.com/office/powerpoint/2010/main" val="2995343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552</TotalTime>
  <Words>1634</Words>
  <Application>Microsoft Office PowerPoint</Application>
  <PresentationFormat>Widescreen</PresentationFormat>
  <Paragraphs>94</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Shova</dc:creator>
  <cp:lastModifiedBy>Shova</cp:lastModifiedBy>
  <cp:revision>41</cp:revision>
  <dcterms:created xsi:type="dcterms:W3CDTF">2020-04-26T05:40:56Z</dcterms:created>
  <dcterms:modified xsi:type="dcterms:W3CDTF">2020-04-26T14:53:00Z</dcterms:modified>
</cp:coreProperties>
</file>